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57" r:id="rId3"/>
    <p:sldId id="293" r:id="rId4"/>
    <p:sldId id="289" r:id="rId5"/>
    <p:sldId id="258" r:id="rId6"/>
    <p:sldId id="262" r:id="rId7"/>
    <p:sldId id="259" r:id="rId8"/>
    <p:sldId id="279" r:id="rId9"/>
    <p:sldId id="272" r:id="rId10"/>
    <p:sldId id="273" r:id="rId11"/>
    <p:sldId id="274" r:id="rId12"/>
    <p:sldId id="275" r:id="rId13"/>
    <p:sldId id="276" r:id="rId14"/>
    <p:sldId id="277" r:id="rId15"/>
    <p:sldId id="280" r:id="rId16"/>
    <p:sldId id="278" r:id="rId17"/>
    <p:sldId id="295" r:id="rId18"/>
    <p:sldId id="263" r:id="rId19"/>
    <p:sldId id="264" r:id="rId20"/>
    <p:sldId id="265" r:id="rId21"/>
    <p:sldId id="283" r:id="rId22"/>
    <p:sldId id="266" r:id="rId23"/>
    <p:sldId id="269" r:id="rId24"/>
    <p:sldId id="281" r:id="rId25"/>
    <p:sldId id="282" r:id="rId26"/>
    <p:sldId id="284" r:id="rId27"/>
    <p:sldId id="285" r:id="rId28"/>
    <p:sldId id="286" r:id="rId29"/>
    <p:sldId id="260" r:id="rId30"/>
    <p:sldId id="294" r:id="rId31"/>
    <p:sldId id="292" r:id="rId32"/>
    <p:sldId id="290" r:id="rId33"/>
    <p:sldId id="291" r:id="rId34"/>
    <p:sldId id="288" r:id="rId35"/>
    <p:sldId id="268"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5" d="100"/>
          <a:sy n="35" d="100"/>
        </p:scale>
        <p:origin x="-138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DF103D-FAA9-42E3-AD7E-55900DA938C2}" type="datetimeFigureOut">
              <a:rPr lang="en-AU" smtClean="0"/>
              <a:pPr/>
              <a:t>7/08/2011</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A02246-77F9-4CC4-88DF-E9D76709AC26}" type="slidenum">
              <a:rPr lang="en-AU" smtClean="0"/>
              <a:pPr/>
              <a:t>‹#›</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myinfo.apple.com/cgi-bin/WebObjects/MyInfo.woa"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Examples</a:t>
            </a:r>
            <a:r>
              <a:rPr lang="en-AU" baseline="0" dirty="0" smtClean="0"/>
              <a:t> of exam questions. </a:t>
            </a:r>
            <a:endParaRPr lang="en-AU" dirty="0"/>
          </a:p>
        </p:txBody>
      </p:sp>
      <p:sp>
        <p:nvSpPr>
          <p:cNvPr id="4" name="Slide Number Placeholder 3"/>
          <p:cNvSpPr>
            <a:spLocks noGrp="1"/>
          </p:cNvSpPr>
          <p:nvPr>
            <p:ph type="sldNum" sz="quarter" idx="10"/>
          </p:nvPr>
        </p:nvSpPr>
        <p:spPr/>
        <p:txBody>
          <a:bodyPr/>
          <a:lstStyle/>
          <a:p>
            <a:fld id="{5AA02246-77F9-4CC4-88DF-E9D76709AC26}" type="slidenum">
              <a:rPr lang="en-AU" smtClean="0"/>
              <a:pPr/>
              <a:t>3</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So</a:t>
            </a:r>
            <a:r>
              <a:rPr lang="en-AU" baseline="0" dirty="0" smtClean="0"/>
              <a:t> you can’t ask what brand of </a:t>
            </a:r>
            <a:r>
              <a:rPr lang="en-AU" baseline="0" dirty="0" err="1" smtClean="0"/>
              <a:t>deoderant</a:t>
            </a:r>
            <a:r>
              <a:rPr lang="en-AU" baseline="0" dirty="0" smtClean="0"/>
              <a:t> someone uses when applying for a bank loan.</a:t>
            </a:r>
          </a:p>
          <a:p>
            <a:endParaRPr lang="en-AU" dirty="0"/>
          </a:p>
        </p:txBody>
      </p:sp>
      <p:sp>
        <p:nvSpPr>
          <p:cNvPr id="4" name="Slide Number Placeholder 3"/>
          <p:cNvSpPr>
            <a:spLocks noGrp="1"/>
          </p:cNvSpPr>
          <p:nvPr>
            <p:ph type="sldNum" sz="quarter" idx="10"/>
          </p:nvPr>
        </p:nvSpPr>
        <p:spPr/>
        <p:txBody>
          <a:bodyPr/>
          <a:lstStyle/>
          <a:p>
            <a:fld id="{5AA02246-77F9-4CC4-88DF-E9D76709AC26}" type="slidenum">
              <a:rPr lang="en-AU" smtClean="0"/>
              <a:pPr/>
              <a:t>9</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AU" b="1" dirty="0" smtClean="0"/>
              <a:t>What personal information we collect</a:t>
            </a:r>
          </a:p>
          <a:p>
            <a:r>
              <a:rPr lang="en-AU" dirty="0" smtClean="0"/>
              <a:t>When you create an Apple ID, register your products, apply for commercial credit, purchase a product, download a software update, register for a class at an Apple Retail Store or participate in an online survey, we may collect a variety of information, including your name, mailing address, phone number, email address, contact preferences and credit card information.</a:t>
            </a:r>
          </a:p>
          <a:p>
            <a:r>
              <a:rPr lang="en-AU" dirty="0" smtClean="0"/>
              <a:t>When you share your content with family and friends using Apple products, send gift certificates and products, or invite others to join you on Apple forums, Apple may collect the information you provide about those people such as name, mailing address, email address and phone number.</a:t>
            </a:r>
          </a:p>
          <a:p>
            <a:r>
              <a:rPr lang="en-AU" b="1" dirty="0" smtClean="0"/>
              <a:t>How we use your personal information</a:t>
            </a:r>
          </a:p>
          <a:p>
            <a:r>
              <a:rPr lang="en-AU" dirty="0" smtClean="0"/>
              <a:t>The personal information we collect allows us to keep you posted on Apple’s latest product announcements, software updates and upcoming events. It also helps us to improve our services, content and advertising. If you don’t want to be on our mailing list, you can opt out anytime by </a:t>
            </a:r>
            <a:r>
              <a:rPr lang="en-AU" dirty="0" smtClean="0">
                <a:hlinkClick r:id="rId3"/>
              </a:rPr>
              <a:t>updating your preferences</a:t>
            </a:r>
            <a:r>
              <a:rPr lang="en-AU" dirty="0" smtClean="0"/>
              <a:t>.</a:t>
            </a:r>
          </a:p>
          <a:p>
            <a:r>
              <a:rPr lang="en-AU" dirty="0" smtClean="0"/>
              <a:t>We also use personal information to help us develop, deliver and improve our products, services, content and advertising.</a:t>
            </a:r>
          </a:p>
          <a:p>
            <a:r>
              <a:rPr lang="en-AU" dirty="0" smtClean="0"/>
              <a:t>From time to time, we may use your personal information to send important notices, such as communications about purchases and changes to our terms, conditions and policies. Because this information is important to your interaction with Apple, you may not opt out of receiving these communications.</a:t>
            </a:r>
          </a:p>
          <a:p>
            <a:r>
              <a:rPr lang="en-AU" dirty="0" smtClean="0"/>
              <a:t>We may also use personal information for internal purposes such as auditing, data analysis and research to improve Apple’s products, services and customer communications.</a:t>
            </a:r>
          </a:p>
          <a:p>
            <a:r>
              <a:rPr lang="en-AU" dirty="0" smtClean="0"/>
              <a:t>If you enter into a sweepstake, contest or similar promotion we may use the information you provide to administer those programs.</a:t>
            </a:r>
          </a:p>
          <a:p>
            <a:endParaRPr lang="en-AU" dirty="0"/>
          </a:p>
        </p:txBody>
      </p:sp>
      <p:sp>
        <p:nvSpPr>
          <p:cNvPr id="4" name="Slide Number Placeholder 3"/>
          <p:cNvSpPr>
            <a:spLocks noGrp="1"/>
          </p:cNvSpPr>
          <p:nvPr>
            <p:ph type="sldNum" sz="quarter" idx="10"/>
          </p:nvPr>
        </p:nvSpPr>
        <p:spPr/>
        <p:txBody>
          <a:bodyPr/>
          <a:lstStyle/>
          <a:p>
            <a:fld id="{5AA02246-77F9-4CC4-88DF-E9D76709AC26}" type="slidenum">
              <a:rPr lang="en-AU" smtClean="0"/>
              <a:pPr/>
              <a:t>10</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If you got expelled</a:t>
            </a:r>
            <a:r>
              <a:rPr lang="en-AU" baseline="0" dirty="0" smtClean="0"/>
              <a:t> from school and then appealed that you were wrong done by. It would be up to the supermarket to record that you were not actually expelled. Also if you send an e-mail out to a client and it keeps bouncing is up to you to update the information</a:t>
            </a:r>
          </a:p>
          <a:p>
            <a:endParaRPr lang="en-AU" baseline="0" dirty="0" smtClean="0"/>
          </a:p>
          <a:p>
            <a:r>
              <a:rPr lang="en-AU" baseline="0" dirty="0" smtClean="0"/>
              <a:t>Collected fairly means if someone asks you not to call you at work, you don’t</a:t>
            </a:r>
            <a:endParaRPr lang="en-AU" dirty="0"/>
          </a:p>
        </p:txBody>
      </p:sp>
      <p:sp>
        <p:nvSpPr>
          <p:cNvPr id="4" name="Slide Number Placeholder 3"/>
          <p:cNvSpPr>
            <a:spLocks noGrp="1"/>
          </p:cNvSpPr>
          <p:nvPr>
            <p:ph type="sldNum" sz="quarter" idx="10"/>
          </p:nvPr>
        </p:nvSpPr>
        <p:spPr/>
        <p:txBody>
          <a:bodyPr/>
          <a:lstStyle/>
          <a:p>
            <a:fld id="{5AA02246-77F9-4CC4-88DF-E9D76709AC26}" type="slidenum">
              <a:rPr lang="en-AU" smtClean="0"/>
              <a:pPr/>
              <a:t>11</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err="1" smtClean="0"/>
              <a:t>Vodaphone</a:t>
            </a:r>
            <a:r>
              <a:rPr lang="en-AU" dirty="0" smtClean="0"/>
              <a:t> got a</a:t>
            </a:r>
            <a:r>
              <a:rPr lang="en-AU" baseline="0" dirty="0" smtClean="0"/>
              <a:t> rap over the knuckles at the start of the year when their personal data was </a:t>
            </a:r>
            <a:r>
              <a:rPr lang="en-AU" baseline="0" dirty="0" err="1" smtClean="0"/>
              <a:t>accesable</a:t>
            </a:r>
            <a:r>
              <a:rPr lang="en-AU" baseline="0" dirty="0" smtClean="0"/>
              <a:t> over the net via a generic username and password. But the privacy act did not allow the privacy </a:t>
            </a:r>
            <a:r>
              <a:rPr lang="en-AU" baseline="0" dirty="0" err="1" smtClean="0"/>
              <a:t>commisioner</a:t>
            </a:r>
            <a:r>
              <a:rPr lang="en-AU" baseline="0" dirty="0" smtClean="0"/>
              <a:t> to give any penalty. However, the breach may open up a way for customers to sue for damages. They also got accused of passing info on o third parties illegally. </a:t>
            </a:r>
            <a:endParaRPr lang="en-AU" dirty="0"/>
          </a:p>
        </p:txBody>
      </p:sp>
      <p:sp>
        <p:nvSpPr>
          <p:cNvPr id="4" name="Slide Number Placeholder 3"/>
          <p:cNvSpPr>
            <a:spLocks noGrp="1"/>
          </p:cNvSpPr>
          <p:nvPr>
            <p:ph type="sldNum" sz="quarter" idx="10"/>
          </p:nvPr>
        </p:nvSpPr>
        <p:spPr/>
        <p:txBody>
          <a:bodyPr/>
          <a:lstStyle/>
          <a:p>
            <a:fld id="{5AA02246-77F9-4CC4-88DF-E9D76709AC26}" type="slidenum">
              <a:rPr lang="en-AU" smtClean="0"/>
              <a:pPr/>
              <a:t>12</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So part 2 was about you must tell the person what you are going</a:t>
            </a:r>
            <a:r>
              <a:rPr lang="en-AU" baseline="0" dirty="0" smtClean="0"/>
              <a:t> to do, this bit is about actually doing what you tell the person you are going to do. </a:t>
            </a:r>
            <a:endParaRPr lang="en-AU" dirty="0"/>
          </a:p>
        </p:txBody>
      </p:sp>
      <p:sp>
        <p:nvSpPr>
          <p:cNvPr id="4" name="Slide Number Placeholder 3"/>
          <p:cNvSpPr>
            <a:spLocks noGrp="1"/>
          </p:cNvSpPr>
          <p:nvPr>
            <p:ph type="sldNum" sz="quarter" idx="10"/>
          </p:nvPr>
        </p:nvSpPr>
        <p:spPr/>
        <p:txBody>
          <a:bodyPr/>
          <a:lstStyle/>
          <a:p>
            <a:fld id="{5AA02246-77F9-4CC4-88DF-E9D76709AC26}" type="slidenum">
              <a:rPr lang="en-AU" smtClean="0"/>
              <a:pPr/>
              <a:t>14</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F667E88F-24B2-4D6A-A4D8-A7A28304DCF7}" type="datetimeFigureOut">
              <a:rPr lang="en-AU" smtClean="0"/>
              <a:pPr/>
              <a:t>7/08/2011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BADE2AF-A2EA-490B-AD53-1A4E2C028099}"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F667E88F-24B2-4D6A-A4D8-A7A28304DCF7}" type="datetimeFigureOut">
              <a:rPr lang="en-AU" smtClean="0"/>
              <a:pPr/>
              <a:t>7/08/2011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BADE2AF-A2EA-490B-AD53-1A4E2C028099}"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F667E88F-24B2-4D6A-A4D8-A7A28304DCF7}" type="datetimeFigureOut">
              <a:rPr lang="en-AU" smtClean="0"/>
              <a:pPr/>
              <a:t>7/08/2011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BADE2AF-A2EA-490B-AD53-1A4E2C028099}"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F667E88F-24B2-4D6A-A4D8-A7A28304DCF7}" type="datetimeFigureOut">
              <a:rPr lang="en-AU" smtClean="0"/>
              <a:pPr/>
              <a:t>7/08/2011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BADE2AF-A2EA-490B-AD53-1A4E2C028099}"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67E88F-24B2-4D6A-A4D8-A7A28304DCF7}" type="datetimeFigureOut">
              <a:rPr lang="en-AU" smtClean="0"/>
              <a:pPr/>
              <a:t>7/08/2011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BADE2AF-A2EA-490B-AD53-1A4E2C028099}"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F667E88F-24B2-4D6A-A4D8-A7A28304DCF7}" type="datetimeFigureOut">
              <a:rPr lang="en-AU" smtClean="0"/>
              <a:pPr/>
              <a:t>7/08/2011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BADE2AF-A2EA-490B-AD53-1A4E2C028099}"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F667E88F-24B2-4D6A-A4D8-A7A28304DCF7}" type="datetimeFigureOut">
              <a:rPr lang="en-AU" smtClean="0"/>
              <a:pPr/>
              <a:t>7/08/2011</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9BADE2AF-A2EA-490B-AD53-1A4E2C028099}"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F667E88F-24B2-4D6A-A4D8-A7A28304DCF7}" type="datetimeFigureOut">
              <a:rPr lang="en-AU" smtClean="0"/>
              <a:pPr/>
              <a:t>7/08/2011</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9BADE2AF-A2EA-490B-AD53-1A4E2C028099}"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67E88F-24B2-4D6A-A4D8-A7A28304DCF7}" type="datetimeFigureOut">
              <a:rPr lang="en-AU" smtClean="0"/>
              <a:pPr/>
              <a:t>7/08/2011</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9BADE2AF-A2EA-490B-AD53-1A4E2C028099}"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67E88F-24B2-4D6A-A4D8-A7A28304DCF7}" type="datetimeFigureOut">
              <a:rPr lang="en-AU" smtClean="0"/>
              <a:pPr/>
              <a:t>7/08/2011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BADE2AF-A2EA-490B-AD53-1A4E2C028099}"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67E88F-24B2-4D6A-A4D8-A7A28304DCF7}" type="datetimeFigureOut">
              <a:rPr lang="en-AU" smtClean="0"/>
              <a:pPr/>
              <a:t>7/08/2011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BADE2AF-A2EA-490B-AD53-1A4E2C028099}"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67E88F-24B2-4D6A-A4D8-A7A28304DCF7}" type="datetimeFigureOut">
              <a:rPr lang="en-AU" smtClean="0"/>
              <a:pPr/>
              <a:t>7/08/2011</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ADE2AF-A2EA-490B-AD53-1A4E2C028099}"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1.png"/><Relationship Id="rId7" Type="http://schemas.openxmlformats.org/officeDocument/2006/relationships/image" Target="../media/image7.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9.png"/><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wired.com/threatlevel/2011/03/aleynikov-sentencing/"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hyperlink" Target="http://anzetrain.com/courseware/olawlg/aicc/privacy/about/att_01.html" TargetMode="Externa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hyperlink" Target="http://www.privacy.gov.au/materials/types/law/view/6892%20viewed%201/8/1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Legal Obligations of Programmers</a:t>
            </a:r>
            <a:endParaRPr lang="en-AU" dirty="0"/>
          </a:p>
        </p:txBody>
      </p:sp>
      <p:sp>
        <p:nvSpPr>
          <p:cNvPr id="3" name="Subtitle 2"/>
          <p:cNvSpPr>
            <a:spLocks noGrp="1"/>
          </p:cNvSpPr>
          <p:nvPr>
            <p:ph type="subTitle" idx="1"/>
          </p:nvPr>
        </p:nvSpPr>
        <p:spPr/>
        <p:txBody>
          <a:bodyPr/>
          <a:lstStyle/>
          <a:p>
            <a:r>
              <a:rPr lang="en-AU" dirty="0" smtClean="0"/>
              <a:t>Software Development</a:t>
            </a:r>
          </a:p>
          <a:p>
            <a:r>
              <a:rPr lang="en-AU" dirty="0" smtClean="0"/>
              <a:t>Unit 4 Outcome 1</a:t>
            </a:r>
            <a:endParaRPr lang="en-A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Information Privacy Principles (IPP)</a:t>
            </a:r>
            <a:endParaRPr lang="en-AU" dirty="0"/>
          </a:p>
        </p:txBody>
      </p:sp>
      <p:sp>
        <p:nvSpPr>
          <p:cNvPr id="3" name="Content Placeholder 2"/>
          <p:cNvSpPr>
            <a:spLocks noGrp="1"/>
          </p:cNvSpPr>
          <p:nvPr>
            <p:ph idx="1"/>
          </p:nvPr>
        </p:nvSpPr>
        <p:spPr>
          <a:xfrm>
            <a:off x="457200" y="1600201"/>
            <a:ext cx="8229600" cy="3701008"/>
          </a:xfrm>
        </p:spPr>
        <p:txBody>
          <a:bodyPr/>
          <a:lstStyle/>
          <a:p>
            <a:r>
              <a:rPr lang="en-AU" b="1" dirty="0" smtClean="0"/>
              <a:t>IPP 2: collecting information directly from individuals</a:t>
            </a:r>
          </a:p>
          <a:p>
            <a:r>
              <a:rPr lang="en-AU" dirty="0" smtClean="0"/>
              <a:t>An agency must take steps to tell individuals why they are collecting personal information, what laws give them authority to collect it, and to whom they usually disclose it. This is often done by what is called an IPP 2 notice. </a:t>
            </a:r>
          </a:p>
          <a:p>
            <a:endParaRPr lang="en-AU" dirty="0"/>
          </a:p>
        </p:txBody>
      </p:sp>
      <p:pic>
        <p:nvPicPr>
          <p:cNvPr id="4099" name="Picture 3"/>
          <p:cNvPicPr>
            <a:picLocks noChangeAspect="1" noChangeArrowheads="1"/>
          </p:cNvPicPr>
          <p:nvPr/>
        </p:nvPicPr>
        <p:blipFill>
          <a:blip r:embed="rId3" cstate="print"/>
          <a:srcRect/>
          <a:stretch>
            <a:fillRect/>
          </a:stretch>
        </p:blipFill>
        <p:spPr bwMode="auto">
          <a:xfrm>
            <a:off x="3203848" y="5124450"/>
            <a:ext cx="2638425" cy="1733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Information Privacy Principles (IPP)</a:t>
            </a:r>
            <a:endParaRPr lang="en-AU" dirty="0"/>
          </a:p>
        </p:txBody>
      </p:sp>
      <p:sp>
        <p:nvSpPr>
          <p:cNvPr id="3" name="Content Placeholder 2"/>
          <p:cNvSpPr>
            <a:spLocks noGrp="1"/>
          </p:cNvSpPr>
          <p:nvPr>
            <p:ph idx="1"/>
          </p:nvPr>
        </p:nvSpPr>
        <p:spPr/>
        <p:txBody>
          <a:bodyPr/>
          <a:lstStyle/>
          <a:p>
            <a:r>
              <a:rPr lang="en-AU" b="1" dirty="0" smtClean="0"/>
              <a:t>IPP 3: collecting information generally</a:t>
            </a:r>
          </a:p>
          <a:p>
            <a:r>
              <a:rPr lang="en-AU" dirty="0" smtClean="0"/>
              <a:t>An agency must take steps to ensure the personal information it collects is relevant, up-to-date and complete and not collected in an unreasonably intrusive way. </a:t>
            </a:r>
          </a:p>
          <a:p>
            <a:endParaRPr lang="en-AU" dirty="0"/>
          </a:p>
        </p:txBody>
      </p:sp>
      <p:pic>
        <p:nvPicPr>
          <p:cNvPr id="5122" name="Picture 2"/>
          <p:cNvPicPr>
            <a:picLocks noChangeAspect="1" noChangeArrowheads="1"/>
          </p:cNvPicPr>
          <p:nvPr/>
        </p:nvPicPr>
        <p:blipFill>
          <a:blip r:embed="rId3" cstate="print"/>
          <a:srcRect/>
          <a:stretch>
            <a:fillRect/>
          </a:stretch>
        </p:blipFill>
        <p:spPr bwMode="auto">
          <a:xfrm>
            <a:off x="1547664" y="4221088"/>
            <a:ext cx="2160240" cy="246166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Information Privacy Principles (IPP)</a:t>
            </a:r>
            <a:endParaRPr lang="en-AU" dirty="0"/>
          </a:p>
        </p:txBody>
      </p:sp>
      <p:sp>
        <p:nvSpPr>
          <p:cNvPr id="3" name="Content Placeholder 2"/>
          <p:cNvSpPr>
            <a:spLocks noGrp="1"/>
          </p:cNvSpPr>
          <p:nvPr>
            <p:ph idx="1"/>
          </p:nvPr>
        </p:nvSpPr>
        <p:spPr/>
        <p:txBody>
          <a:bodyPr/>
          <a:lstStyle/>
          <a:p>
            <a:r>
              <a:rPr lang="en-AU" b="1" dirty="0" smtClean="0"/>
              <a:t>IPP 4: storage and security</a:t>
            </a:r>
          </a:p>
          <a:p>
            <a:r>
              <a:rPr lang="en-AU" dirty="0" smtClean="0"/>
              <a:t>Personal information must be stored securely to prevent its loss or misuse. </a:t>
            </a:r>
            <a:endParaRPr lang="en-AU" dirty="0"/>
          </a:p>
        </p:txBody>
      </p:sp>
      <p:pic>
        <p:nvPicPr>
          <p:cNvPr id="6146" name="Picture 2"/>
          <p:cNvPicPr>
            <a:picLocks noChangeAspect="1" noChangeArrowheads="1"/>
          </p:cNvPicPr>
          <p:nvPr/>
        </p:nvPicPr>
        <p:blipFill>
          <a:blip r:embed="rId3" cstate="print"/>
          <a:srcRect/>
          <a:stretch>
            <a:fillRect/>
          </a:stretch>
        </p:blipFill>
        <p:spPr bwMode="auto">
          <a:xfrm>
            <a:off x="2483768" y="3212976"/>
            <a:ext cx="2952328" cy="315640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Information Privacy Principles (IPP)</a:t>
            </a:r>
            <a:endParaRPr lang="en-AU" dirty="0"/>
          </a:p>
        </p:txBody>
      </p:sp>
      <p:sp>
        <p:nvSpPr>
          <p:cNvPr id="3" name="Content Placeholder 2"/>
          <p:cNvSpPr>
            <a:spLocks noGrp="1"/>
          </p:cNvSpPr>
          <p:nvPr>
            <p:ph idx="1"/>
          </p:nvPr>
        </p:nvSpPr>
        <p:spPr/>
        <p:txBody>
          <a:bodyPr/>
          <a:lstStyle/>
          <a:p>
            <a:r>
              <a:rPr lang="en-AU" b="1" dirty="0" smtClean="0"/>
              <a:t>IPPs 5 - 7: access and amendment</a:t>
            </a:r>
          </a:p>
          <a:p>
            <a:r>
              <a:rPr lang="en-AU" dirty="0" smtClean="0"/>
              <a:t>These principles require agencies to take steps to record the type of personal information that they hold and to give individuals access to personal information about them.  Personal information can be amended or corrected if it is wrong. </a:t>
            </a:r>
            <a:endParaRPr lang="en-AU" dirty="0"/>
          </a:p>
        </p:txBody>
      </p:sp>
      <p:pic>
        <p:nvPicPr>
          <p:cNvPr id="11266" name="Picture 2"/>
          <p:cNvPicPr>
            <a:picLocks noChangeAspect="1" noChangeArrowheads="1"/>
          </p:cNvPicPr>
          <p:nvPr/>
        </p:nvPicPr>
        <p:blipFill>
          <a:blip r:embed="rId2" cstate="print"/>
          <a:srcRect/>
          <a:stretch>
            <a:fillRect/>
          </a:stretch>
        </p:blipFill>
        <p:spPr bwMode="auto">
          <a:xfrm>
            <a:off x="2915816" y="4725144"/>
            <a:ext cx="3600400" cy="14401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Information Privacy Principles (IPP)</a:t>
            </a:r>
            <a:endParaRPr lang="en-AU" dirty="0"/>
          </a:p>
        </p:txBody>
      </p:sp>
      <p:sp>
        <p:nvSpPr>
          <p:cNvPr id="3" name="Content Placeholder 2"/>
          <p:cNvSpPr>
            <a:spLocks noGrp="1"/>
          </p:cNvSpPr>
          <p:nvPr>
            <p:ph idx="1"/>
          </p:nvPr>
        </p:nvSpPr>
        <p:spPr/>
        <p:txBody>
          <a:bodyPr>
            <a:normAutofit lnSpcReduction="10000"/>
          </a:bodyPr>
          <a:lstStyle/>
          <a:p>
            <a:r>
              <a:rPr lang="en-AU" b="1" dirty="0" smtClean="0"/>
              <a:t>IPPs 8 - 10: information use</a:t>
            </a:r>
          </a:p>
          <a:p>
            <a:r>
              <a:rPr lang="en-AU" dirty="0" smtClean="0"/>
              <a:t>These principles outline the rules about keeping accurate, complete and up-to-date personal information; using information for a relevant purpose; and only using the information for another purpose in special circumstances, such as with the individual's consent or for some health and safety or law enforcement reasons. </a:t>
            </a:r>
            <a:endParaRPr lang="en-AU" dirty="0"/>
          </a:p>
        </p:txBody>
      </p:sp>
      <p:pic>
        <p:nvPicPr>
          <p:cNvPr id="4" name="Picture 2"/>
          <p:cNvPicPr>
            <a:picLocks noChangeAspect="1" noChangeArrowheads="1"/>
          </p:cNvPicPr>
          <p:nvPr/>
        </p:nvPicPr>
        <p:blipFill>
          <a:blip r:embed="rId3" cstate="print"/>
          <a:srcRect/>
          <a:stretch>
            <a:fillRect/>
          </a:stretch>
        </p:blipFill>
        <p:spPr bwMode="auto">
          <a:xfrm>
            <a:off x="6084168" y="5301208"/>
            <a:ext cx="1224136" cy="124037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Did Lance agree to this use of his personal information? (Probably)</a:t>
            </a:r>
            <a:endParaRPr lang="en-AU" dirty="0"/>
          </a:p>
        </p:txBody>
      </p:sp>
      <p:pic>
        <p:nvPicPr>
          <p:cNvPr id="9218" name="Picture 2"/>
          <p:cNvPicPr>
            <a:picLocks noGrp="1" noChangeAspect="1" noChangeArrowheads="1"/>
          </p:cNvPicPr>
          <p:nvPr>
            <p:ph idx="1"/>
          </p:nvPr>
        </p:nvPicPr>
        <p:blipFill>
          <a:blip r:embed="rId2" cstate="print"/>
          <a:srcRect/>
          <a:stretch>
            <a:fillRect/>
          </a:stretch>
        </p:blipFill>
        <p:spPr bwMode="auto">
          <a:xfrm>
            <a:off x="1691680" y="1487648"/>
            <a:ext cx="6192688" cy="627481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Information Privacy Principles (IPP)</a:t>
            </a:r>
            <a:endParaRPr lang="en-AU" dirty="0"/>
          </a:p>
        </p:txBody>
      </p:sp>
      <p:sp>
        <p:nvSpPr>
          <p:cNvPr id="3" name="Content Placeholder 2"/>
          <p:cNvSpPr>
            <a:spLocks noGrp="1"/>
          </p:cNvSpPr>
          <p:nvPr>
            <p:ph idx="1"/>
          </p:nvPr>
        </p:nvSpPr>
        <p:spPr>
          <a:xfrm>
            <a:off x="467544" y="1196752"/>
            <a:ext cx="8229600" cy="4525963"/>
          </a:xfrm>
        </p:spPr>
        <p:txBody>
          <a:bodyPr/>
          <a:lstStyle/>
          <a:p>
            <a:r>
              <a:rPr lang="en-AU" b="1" dirty="0" smtClean="0"/>
              <a:t>IPP 11: disclosure</a:t>
            </a:r>
          </a:p>
          <a:p>
            <a:r>
              <a:rPr lang="en-AU" dirty="0" smtClean="0"/>
              <a:t>This principle sets out when an agency may disclose personal information to someone else, for example another agency. This can only be done in special circumstances, such as with the individual's consent or for some health and safety or law enforcement reasons. </a:t>
            </a:r>
          </a:p>
          <a:p>
            <a:endParaRPr lang="en-AU" dirty="0"/>
          </a:p>
        </p:txBody>
      </p:sp>
      <p:pic>
        <p:nvPicPr>
          <p:cNvPr id="7170" name="Picture 2"/>
          <p:cNvPicPr>
            <a:picLocks noChangeAspect="1" noChangeArrowheads="1"/>
          </p:cNvPicPr>
          <p:nvPr/>
        </p:nvPicPr>
        <p:blipFill>
          <a:blip r:embed="rId2" cstate="print"/>
          <a:srcRect/>
          <a:stretch>
            <a:fillRect/>
          </a:stretch>
        </p:blipFill>
        <p:spPr bwMode="auto">
          <a:xfrm>
            <a:off x="2843808" y="4653136"/>
            <a:ext cx="3582904" cy="220486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Can you remember IPPs?</a:t>
            </a:r>
            <a:endParaRPr lang="en-AU" dirty="0"/>
          </a:p>
        </p:txBody>
      </p:sp>
      <p:pic>
        <p:nvPicPr>
          <p:cNvPr id="4" name="Picture 2"/>
          <p:cNvPicPr>
            <a:picLocks noChangeAspect="1" noChangeArrowheads="1"/>
          </p:cNvPicPr>
          <p:nvPr/>
        </p:nvPicPr>
        <p:blipFill>
          <a:blip r:embed="rId2" cstate="print"/>
          <a:srcRect/>
          <a:stretch>
            <a:fillRect/>
          </a:stretch>
        </p:blipFill>
        <p:spPr bwMode="auto">
          <a:xfrm>
            <a:off x="5561096" y="1412776"/>
            <a:ext cx="3582904" cy="2204864"/>
          </a:xfrm>
          <a:prstGeom prst="rect">
            <a:avLst/>
          </a:prstGeom>
          <a:noFill/>
          <a:ln w="9525">
            <a:noFill/>
            <a:miter lim="800000"/>
            <a:headEnd/>
            <a:tailEnd/>
          </a:ln>
        </p:spPr>
      </p:pic>
      <p:pic>
        <p:nvPicPr>
          <p:cNvPr id="5" name="Picture 2"/>
          <p:cNvPicPr>
            <a:picLocks noGrp="1" noChangeAspect="1" noChangeArrowheads="1"/>
          </p:cNvPicPr>
          <p:nvPr>
            <p:ph idx="1"/>
          </p:nvPr>
        </p:nvPicPr>
        <p:blipFill>
          <a:blip r:embed="rId3" cstate="print"/>
          <a:srcRect/>
          <a:stretch>
            <a:fillRect/>
          </a:stretch>
        </p:blipFill>
        <p:spPr bwMode="auto">
          <a:xfrm>
            <a:off x="467544" y="1268760"/>
            <a:ext cx="2232248" cy="2261853"/>
          </a:xfrm>
          <a:prstGeom prst="rect">
            <a:avLst/>
          </a:prstGeom>
          <a:noFill/>
          <a:ln w="9525">
            <a:noFill/>
            <a:miter lim="800000"/>
            <a:headEnd/>
            <a:tailEnd/>
          </a:ln>
        </p:spPr>
      </p:pic>
      <p:pic>
        <p:nvPicPr>
          <p:cNvPr id="6" name="Picture 2"/>
          <p:cNvPicPr>
            <a:picLocks noChangeAspect="1" noChangeArrowheads="1"/>
          </p:cNvPicPr>
          <p:nvPr/>
        </p:nvPicPr>
        <p:blipFill>
          <a:blip r:embed="rId4" cstate="print"/>
          <a:srcRect/>
          <a:stretch>
            <a:fillRect/>
          </a:stretch>
        </p:blipFill>
        <p:spPr bwMode="auto">
          <a:xfrm>
            <a:off x="3059832" y="5417840"/>
            <a:ext cx="3600400" cy="1440160"/>
          </a:xfrm>
          <a:prstGeom prst="rect">
            <a:avLst/>
          </a:prstGeom>
          <a:noFill/>
          <a:ln w="9525">
            <a:noFill/>
            <a:miter lim="800000"/>
            <a:headEnd/>
            <a:tailEnd/>
          </a:ln>
        </p:spPr>
      </p:pic>
      <p:pic>
        <p:nvPicPr>
          <p:cNvPr id="7" name="Picture 2"/>
          <p:cNvPicPr>
            <a:picLocks noChangeAspect="1" noChangeArrowheads="1"/>
          </p:cNvPicPr>
          <p:nvPr/>
        </p:nvPicPr>
        <p:blipFill>
          <a:blip r:embed="rId5" cstate="print"/>
          <a:srcRect/>
          <a:stretch>
            <a:fillRect/>
          </a:stretch>
        </p:blipFill>
        <p:spPr bwMode="auto">
          <a:xfrm>
            <a:off x="683568" y="3429000"/>
            <a:ext cx="2664296" cy="2848464"/>
          </a:xfrm>
          <a:prstGeom prst="rect">
            <a:avLst/>
          </a:prstGeom>
          <a:noFill/>
          <a:ln w="9525">
            <a:noFill/>
            <a:miter lim="800000"/>
            <a:headEnd/>
            <a:tailEnd/>
          </a:ln>
        </p:spPr>
      </p:pic>
      <p:pic>
        <p:nvPicPr>
          <p:cNvPr id="8" name="Picture 2"/>
          <p:cNvPicPr>
            <a:picLocks noChangeAspect="1" noChangeArrowheads="1"/>
          </p:cNvPicPr>
          <p:nvPr/>
        </p:nvPicPr>
        <p:blipFill>
          <a:blip r:embed="rId6" cstate="print"/>
          <a:srcRect/>
          <a:stretch>
            <a:fillRect/>
          </a:stretch>
        </p:blipFill>
        <p:spPr bwMode="auto">
          <a:xfrm>
            <a:off x="6516216" y="3933056"/>
            <a:ext cx="2160240" cy="2461669"/>
          </a:xfrm>
          <a:prstGeom prst="rect">
            <a:avLst/>
          </a:prstGeom>
          <a:noFill/>
          <a:ln w="9525">
            <a:noFill/>
            <a:miter lim="800000"/>
            <a:headEnd/>
            <a:tailEnd/>
          </a:ln>
        </p:spPr>
      </p:pic>
      <p:pic>
        <p:nvPicPr>
          <p:cNvPr id="9" name="Picture 3"/>
          <p:cNvPicPr>
            <a:picLocks noChangeAspect="1" noChangeArrowheads="1"/>
          </p:cNvPicPr>
          <p:nvPr/>
        </p:nvPicPr>
        <p:blipFill>
          <a:blip r:embed="rId7" cstate="print"/>
          <a:srcRect/>
          <a:stretch>
            <a:fillRect/>
          </a:stretch>
        </p:blipFill>
        <p:spPr bwMode="auto">
          <a:xfrm>
            <a:off x="3347864" y="3212976"/>
            <a:ext cx="2638425" cy="1733550"/>
          </a:xfrm>
          <a:prstGeom prst="rect">
            <a:avLst/>
          </a:prstGeom>
          <a:noFill/>
          <a:ln w="9525">
            <a:noFill/>
            <a:miter lim="800000"/>
            <a:headEnd/>
            <a:tailEnd/>
          </a:ln>
        </p:spPr>
      </p:pic>
      <p:pic>
        <p:nvPicPr>
          <p:cNvPr id="10" name="Picture 2"/>
          <p:cNvPicPr>
            <a:picLocks noChangeAspect="1" noChangeArrowheads="1"/>
          </p:cNvPicPr>
          <p:nvPr/>
        </p:nvPicPr>
        <p:blipFill>
          <a:blip r:embed="rId8" cstate="print"/>
          <a:srcRect/>
          <a:stretch>
            <a:fillRect/>
          </a:stretch>
        </p:blipFill>
        <p:spPr bwMode="auto">
          <a:xfrm>
            <a:off x="2987824" y="1340768"/>
            <a:ext cx="2592288" cy="1911364"/>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Copyright Act (1968)</a:t>
            </a:r>
            <a:endParaRPr lang="en-AU" dirty="0"/>
          </a:p>
        </p:txBody>
      </p:sp>
      <p:sp>
        <p:nvSpPr>
          <p:cNvPr id="3" name="Content Placeholder 2"/>
          <p:cNvSpPr>
            <a:spLocks noGrp="1"/>
          </p:cNvSpPr>
          <p:nvPr>
            <p:ph idx="1"/>
          </p:nvPr>
        </p:nvSpPr>
        <p:spPr/>
        <p:txBody>
          <a:bodyPr>
            <a:normAutofit lnSpcReduction="10000"/>
          </a:bodyPr>
          <a:lstStyle/>
          <a:p>
            <a:r>
              <a:rPr lang="en-AU" dirty="0" smtClean="0"/>
              <a:t>The Copyright Act defines a computer program as: “</a:t>
            </a:r>
            <a:r>
              <a:rPr lang="en-AU" i="1" dirty="0" smtClean="0"/>
              <a:t>a set of statements or instructions to be used directly or indirectly in a computer in order to bring about a certain result.</a:t>
            </a:r>
            <a:r>
              <a:rPr lang="en-AU" dirty="0" smtClean="0"/>
              <a:t>”</a:t>
            </a:r>
          </a:p>
          <a:p>
            <a:r>
              <a:rPr lang="en-AU" dirty="0" smtClean="0"/>
              <a:t>When software is created, the company that creates the software automatically owns the copyright. If there is no company, it is the individual. </a:t>
            </a:r>
          </a:p>
          <a:p>
            <a:pPr>
              <a:buNone/>
            </a:pPr>
            <a:endParaRPr lang="en-AU" dirty="0"/>
          </a:p>
        </p:txBody>
      </p:sp>
      <p:pic>
        <p:nvPicPr>
          <p:cNvPr id="8194" name="Picture 2"/>
          <p:cNvPicPr>
            <a:picLocks noChangeAspect="1" noChangeArrowheads="1"/>
          </p:cNvPicPr>
          <p:nvPr/>
        </p:nvPicPr>
        <p:blipFill>
          <a:blip r:embed="rId2" cstate="print"/>
          <a:srcRect/>
          <a:stretch>
            <a:fillRect/>
          </a:stretch>
        </p:blipFill>
        <p:spPr bwMode="auto">
          <a:xfrm>
            <a:off x="7236296" y="476672"/>
            <a:ext cx="1907704" cy="181486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What can I do If I own the Copyright?</a:t>
            </a:r>
            <a:endParaRPr lang="en-AU" dirty="0"/>
          </a:p>
        </p:txBody>
      </p:sp>
      <p:sp>
        <p:nvSpPr>
          <p:cNvPr id="3" name="Content Placeholder 2"/>
          <p:cNvSpPr>
            <a:spLocks noGrp="1"/>
          </p:cNvSpPr>
          <p:nvPr>
            <p:ph idx="1"/>
          </p:nvPr>
        </p:nvSpPr>
        <p:spPr/>
        <p:txBody>
          <a:bodyPr/>
          <a:lstStyle/>
          <a:p>
            <a:r>
              <a:rPr lang="en-AU" dirty="0" smtClean="0"/>
              <a:t>Reproduce the software, </a:t>
            </a:r>
            <a:r>
              <a:rPr lang="en-AU" dirty="0" err="1" smtClean="0"/>
              <a:t>eg</a:t>
            </a:r>
            <a:r>
              <a:rPr lang="en-AU" dirty="0" smtClean="0"/>
              <a:t> HDD to CD.</a:t>
            </a:r>
          </a:p>
          <a:p>
            <a:r>
              <a:rPr lang="en-AU" dirty="0" smtClean="0"/>
              <a:t>Edit the algorithms in the software.</a:t>
            </a:r>
          </a:p>
          <a:p>
            <a:r>
              <a:rPr lang="en-AU" dirty="0" smtClean="0"/>
              <a:t>Publish the program to the public (sell it).</a:t>
            </a:r>
          </a:p>
          <a:p>
            <a:r>
              <a:rPr lang="en-AU" dirty="0" smtClean="0"/>
              <a:t>Adapt the program (</a:t>
            </a:r>
            <a:r>
              <a:rPr lang="en-AU" dirty="0" err="1" smtClean="0"/>
              <a:t>eg</a:t>
            </a:r>
            <a:r>
              <a:rPr lang="en-AU" dirty="0" smtClean="0"/>
              <a:t> new version, different programming language).</a:t>
            </a:r>
          </a:p>
          <a:p>
            <a:r>
              <a:rPr lang="en-AU" dirty="0" smtClean="0"/>
              <a:t>Communicate the program to the public. </a:t>
            </a:r>
            <a:r>
              <a:rPr lang="en-AU" dirty="0" err="1" smtClean="0"/>
              <a:t>eg</a:t>
            </a:r>
            <a:r>
              <a:rPr lang="en-AU" dirty="0" smtClean="0"/>
              <a:t> put it on the web to download, send to someone in an e-mail. </a:t>
            </a:r>
            <a:endParaRPr lang="en-A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Legal Obligations of Programmers</a:t>
            </a:r>
            <a:endParaRPr lang="en-AU" dirty="0"/>
          </a:p>
        </p:txBody>
      </p:sp>
      <p:sp>
        <p:nvSpPr>
          <p:cNvPr id="3" name="Content Placeholder 2"/>
          <p:cNvSpPr>
            <a:spLocks noGrp="1"/>
          </p:cNvSpPr>
          <p:nvPr>
            <p:ph idx="1"/>
          </p:nvPr>
        </p:nvSpPr>
        <p:spPr/>
        <p:txBody>
          <a:bodyPr/>
          <a:lstStyle/>
          <a:p>
            <a:r>
              <a:rPr lang="en-AU" dirty="0" smtClean="0"/>
              <a:t>One of the key skills you need to demonstrate is your ability to explain how solutions have taken into account legal obligations of programmers. </a:t>
            </a:r>
            <a:endParaRPr lang="en-A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If you don’t hold the copyright?</a:t>
            </a:r>
            <a:endParaRPr lang="en-AU" dirty="0"/>
          </a:p>
        </p:txBody>
      </p:sp>
      <p:sp>
        <p:nvSpPr>
          <p:cNvPr id="3" name="Content Placeholder 2"/>
          <p:cNvSpPr>
            <a:spLocks noGrp="1"/>
          </p:cNvSpPr>
          <p:nvPr>
            <p:ph idx="1"/>
          </p:nvPr>
        </p:nvSpPr>
        <p:spPr>
          <a:xfrm>
            <a:off x="457200" y="1600200"/>
            <a:ext cx="8229600" cy="4637111"/>
          </a:xfrm>
        </p:spPr>
        <p:txBody>
          <a:bodyPr>
            <a:normAutofit fontScale="85000" lnSpcReduction="10000"/>
          </a:bodyPr>
          <a:lstStyle/>
          <a:p>
            <a:r>
              <a:rPr lang="en-AU" dirty="0" smtClean="0"/>
              <a:t>You are breaking the law if you do those just mentioned things unless you have the copyright holders permission. </a:t>
            </a:r>
          </a:p>
          <a:p>
            <a:r>
              <a:rPr lang="en-AU" dirty="0" smtClean="0"/>
              <a:t>Permission includes the details set out in the licence agreement. </a:t>
            </a:r>
          </a:p>
          <a:p>
            <a:endParaRPr lang="en-AU" dirty="0" smtClean="0"/>
          </a:p>
          <a:p>
            <a:r>
              <a:rPr lang="en-AU" dirty="0" smtClean="0"/>
              <a:t>However, copyright does not cover the function of the program. If someone else creates a program that has the same function, you can’t claim copyright. </a:t>
            </a:r>
          </a:p>
          <a:p>
            <a:r>
              <a:rPr lang="en-AU" dirty="0" smtClean="0"/>
              <a:t>You are also permitted to create a backup copy of the program, but you can’t give it to anyone else!</a:t>
            </a:r>
            <a:endParaRPr lang="en-A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What you can do without ownership.</a:t>
            </a:r>
            <a:endParaRPr lang="en-AU" dirty="0"/>
          </a:p>
        </p:txBody>
      </p:sp>
      <p:sp>
        <p:nvSpPr>
          <p:cNvPr id="3" name="Content Placeholder 2"/>
          <p:cNvSpPr>
            <a:spLocks noGrp="1"/>
          </p:cNvSpPr>
          <p:nvPr>
            <p:ph idx="1"/>
          </p:nvPr>
        </p:nvSpPr>
        <p:spPr/>
        <p:txBody>
          <a:bodyPr/>
          <a:lstStyle/>
          <a:p>
            <a:r>
              <a:rPr lang="en-AU" dirty="0" smtClean="0"/>
              <a:t>Copy 10% or 1 chapter of a reference book, whichever is greater.</a:t>
            </a:r>
          </a:p>
          <a:p>
            <a:r>
              <a:rPr lang="en-AU" dirty="0" smtClean="0"/>
              <a:t>You can record TV and radio shows for personal use legally.</a:t>
            </a:r>
          </a:p>
          <a:p>
            <a:r>
              <a:rPr lang="en-AU" dirty="0" smtClean="0"/>
              <a:t>You can change the format of music, </a:t>
            </a:r>
            <a:r>
              <a:rPr lang="en-AU" dirty="0" err="1" smtClean="0"/>
              <a:t>eg</a:t>
            </a:r>
            <a:r>
              <a:rPr lang="en-AU" dirty="0" smtClean="0"/>
              <a:t> from CD to iTunes without breaching the act</a:t>
            </a:r>
          </a:p>
          <a:p>
            <a:r>
              <a:rPr lang="en-AU" dirty="0" smtClean="0"/>
              <a:t>If its more than 70 years since the creator died you can use it how you want!</a:t>
            </a:r>
            <a:endParaRPr lang="en-A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bit more about ownership</a:t>
            </a:r>
            <a:endParaRPr lang="en-AU" dirty="0"/>
          </a:p>
        </p:txBody>
      </p:sp>
      <p:sp>
        <p:nvSpPr>
          <p:cNvPr id="3" name="Content Placeholder 2"/>
          <p:cNvSpPr>
            <a:spLocks noGrp="1"/>
          </p:cNvSpPr>
          <p:nvPr>
            <p:ph idx="1"/>
          </p:nvPr>
        </p:nvSpPr>
        <p:spPr/>
        <p:txBody>
          <a:bodyPr>
            <a:normAutofit lnSpcReduction="10000"/>
          </a:bodyPr>
          <a:lstStyle/>
          <a:p>
            <a:r>
              <a:rPr lang="en-AU" dirty="0" smtClean="0"/>
              <a:t>If you are working for a company and make awesome software. Your employer gets the copyright not you. This means you are not allowed to copy or modify the software even though you wrote it!</a:t>
            </a:r>
          </a:p>
          <a:p>
            <a:r>
              <a:rPr lang="en-AU" dirty="0" smtClean="0"/>
              <a:t>At Uni, as soon as you submit an assignment you are handing over copyright to the Uni! Perhaps failing could be better than losing ownership???</a:t>
            </a:r>
            <a:endParaRPr lang="en-A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Some Cases:</a:t>
            </a:r>
            <a:endParaRPr lang="en-AU" dirty="0"/>
          </a:p>
        </p:txBody>
      </p:sp>
      <p:sp>
        <p:nvSpPr>
          <p:cNvPr id="3" name="Content Placeholder 2"/>
          <p:cNvSpPr>
            <a:spLocks noGrp="1"/>
          </p:cNvSpPr>
          <p:nvPr>
            <p:ph idx="1"/>
          </p:nvPr>
        </p:nvSpPr>
        <p:spPr/>
        <p:txBody>
          <a:bodyPr/>
          <a:lstStyle/>
          <a:p>
            <a:r>
              <a:rPr lang="en-AU" dirty="0" smtClean="0"/>
              <a:t>"A former Goldman Sachs programmer convicted of stealing the bank’s high-speed trading software was sentenced Friday to eight years in prison." </a:t>
            </a:r>
            <a:r>
              <a:rPr lang="en-AU" dirty="0" smtClean="0">
                <a:hlinkClick r:id="rId2"/>
              </a:rPr>
              <a:t>http://www.wired.com/threatlevel/2011/03/aleynikov-sentencing/</a:t>
            </a:r>
            <a:r>
              <a:rPr lang="en-AU" dirty="0" smtClean="0"/>
              <a:t> </a:t>
            </a:r>
            <a:endParaRPr lang="en-A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Health Records Act (2001)</a:t>
            </a:r>
            <a:endParaRPr lang="en-AU" dirty="0"/>
          </a:p>
        </p:txBody>
      </p:sp>
      <p:sp>
        <p:nvSpPr>
          <p:cNvPr id="3" name="Content Placeholder 2"/>
          <p:cNvSpPr>
            <a:spLocks noGrp="1"/>
          </p:cNvSpPr>
          <p:nvPr>
            <p:ph idx="1"/>
          </p:nvPr>
        </p:nvSpPr>
        <p:spPr/>
        <p:txBody>
          <a:bodyPr>
            <a:normAutofit lnSpcReduction="10000"/>
          </a:bodyPr>
          <a:lstStyle/>
          <a:p>
            <a:r>
              <a:rPr lang="en-AU" dirty="0" smtClean="0"/>
              <a:t>Very similar to the privacy act, applies to all health organisations. </a:t>
            </a:r>
          </a:p>
          <a:p>
            <a:r>
              <a:rPr lang="en-AU" dirty="0" smtClean="0"/>
              <a:t>The main difference is that your anonymous medical details can be passed on to organisations conducting medical research without getting your consent first. </a:t>
            </a:r>
          </a:p>
          <a:p>
            <a:r>
              <a:rPr lang="en-AU" dirty="0" smtClean="0"/>
              <a:t>Also there is mandatory reporting of some STI’s and specific infectious diseases such as Hendra virus.</a:t>
            </a:r>
            <a:endParaRPr lang="en-A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Victorian Charter of Human Rights and Responsibilities Act (2006)</a:t>
            </a:r>
            <a:endParaRPr lang="en-AU" dirty="0"/>
          </a:p>
        </p:txBody>
      </p:sp>
      <p:sp>
        <p:nvSpPr>
          <p:cNvPr id="3" name="Content Placeholder 2"/>
          <p:cNvSpPr>
            <a:spLocks noGrp="1"/>
          </p:cNvSpPr>
          <p:nvPr>
            <p:ph idx="1"/>
          </p:nvPr>
        </p:nvSpPr>
        <p:spPr>
          <a:xfrm>
            <a:off x="457200" y="1600201"/>
            <a:ext cx="8229600" cy="2764904"/>
          </a:xfrm>
        </p:spPr>
        <p:txBody>
          <a:bodyPr/>
          <a:lstStyle/>
          <a:p>
            <a:r>
              <a:rPr lang="en-AU" dirty="0" smtClean="0"/>
              <a:t>Section 13 – Privacy and Reputation</a:t>
            </a:r>
          </a:p>
          <a:p>
            <a:pPr lvl="1"/>
            <a:r>
              <a:rPr lang="en-AU" dirty="0" smtClean="0"/>
              <a:t>Privacy we have spoken about.</a:t>
            </a:r>
          </a:p>
          <a:p>
            <a:pPr lvl="1"/>
            <a:r>
              <a:rPr lang="en-AU" dirty="0" smtClean="0"/>
              <a:t> You are not allowed to have your reputation unlawfully attacked. This could be spreading false rumours on </a:t>
            </a:r>
            <a:r>
              <a:rPr lang="en-AU" dirty="0" err="1" smtClean="0"/>
              <a:t>facebook</a:t>
            </a:r>
            <a:r>
              <a:rPr lang="en-AU" dirty="0" smtClean="0"/>
              <a:t>.</a:t>
            </a:r>
          </a:p>
          <a:p>
            <a:pPr lvl="1"/>
            <a:endParaRPr lang="en-A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AU" dirty="0" smtClean="0"/>
              <a:t>Section 14 -Freedom of thought, conscience, religion and belief. </a:t>
            </a:r>
          </a:p>
          <a:p>
            <a:pPr lvl="2"/>
            <a:r>
              <a:rPr lang="en-AU" dirty="0" smtClean="0"/>
              <a:t>You are free to belong to whatever religion / beliefs you choose. </a:t>
            </a:r>
          </a:p>
          <a:p>
            <a:r>
              <a:rPr lang="en-AU" dirty="0" smtClean="0"/>
              <a:t>Section 15 – Freedom of Expression</a:t>
            </a:r>
          </a:p>
          <a:p>
            <a:pPr lvl="1"/>
            <a:r>
              <a:rPr lang="en-AU" dirty="0" smtClean="0"/>
              <a:t>You are free to express an opinion however you want (written, spoken, art) but you can’t break the law and you must respect other peoples rights to section 13 and 14 (privacy, reputation and freedom of thought)</a:t>
            </a:r>
          </a:p>
        </p:txBody>
      </p:sp>
      <p:sp>
        <p:nvSpPr>
          <p:cNvPr id="5" name="Title 1"/>
          <p:cNvSpPr>
            <a:spLocks noGrp="1"/>
          </p:cNvSpPr>
          <p:nvPr>
            <p:ph type="title"/>
          </p:nvPr>
        </p:nvSpPr>
        <p:spPr>
          <a:xfrm>
            <a:off x="457200" y="274638"/>
            <a:ext cx="8229600" cy="1143000"/>
          </a:xfrm>
        </p:spPr>
        <p:txBody>
          <a:bodyPr>
            <a:normAutofit fontScale="90000"/>
          </a:bodyPr>
          <a:lstStyle/>
          <a:p>
            <a:r>
              <a:rPr lang="en-AU" dirty="0" smtClean="0"/>
              <a:t>Victorian Charter of Human Rights and Responsibilities Act (2006)</a:t>
            </a:r>
            <a:endParaRPr lang="en-A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Spam Act 2003</a:t>
            </a:r>
            <a:endParaRPr lang="en-AU" dirty="0"/>
          </a:p>
        </p:txBody>
      </p:sp>
      <p:sp>
        <p:nvSpPr>
          <p:cNvPr id="3" name="Content Placeholder 2"/>
          <p:cNvSpPr>
            <a:spLocks noGrp="1"/>
          </p:cNvSpPr>
          <p:nvPr>
            <p:ph idx="1"/>
          </p:nvPr>
        </p:nvSpPr>
        <p:spPr/>
        <p:txBody>
          <a:bodyPr/>
          <a:lstStyle/>
          <a:p>
            <a:r>
              <a:rPr lang="en-AU" dirty="0" smtClean="0"/>
              <a:t>Spam is the sending of any unsolicited commercial electronic messages.  (e-mail, SMS, IM etc) NOT voice.</a:t>
            </a:r>
          </a:p>
          <a:p>
            <a:r>
              <a:rPr lang="en-AU" dirty="0" smtClean="0"/>
              <a:t>An e-mail must clearly identify the sender.</a:t>
            </a:r>
          </a:p>
          <a:p>
            <a:r>
              <a:rPr lang="en-AU" dirty="0" smtClean="0"/>
              <a:t>An organisation must give you the option of removing yourself from their mailing list and stop sending you e-mails.</a:t>
            </a:r>
            <a:endParaRPr lang="en-A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Spam Act 2003</a:t>
            </a:r>
            <a:endParaRPr lang="en-AU" dirty="0"/>
          </a:p>
        </p:txBody>
      </p:sp>
      <p:sp>
        <p:nvSpPr>
          <p:cNvPr id="3" name="Content Placeholder 2"/>
          <p:cNvSpPr>
            <a:spLocks noGrp="1"/>
          </p:cNvSpPr>
          <p:nvPr>
            <p:ph idx="1"/>
          </p:nvPr>
        </p:nvSpPr>
        <p:spPr/>
        <p:txBody>
          <a:bodyPr/>
          <a:lstStyle/>
          <a:p>
            <a:r>
              <a:rPr lang="en-AU" dirty="0" smtClean="0"/>
              <a:t>It is also illegal to sell e-mail address lists.</a:t>
            </a:r>
          </a:p>
          <a:p>
            <a:r>
              <a:rPr lang="en-AU" dirty="0" smtClean="0"/>
              <a:t>And you can’t use harvesting software such as bots to search the internet and compile an e-mail address list. </a:t>
            </a:r>
          </a:p>
          <a:p>
            <a:endParaRPr lang="en-AU" dirty="0" smtClean="0"/>
          </a:p>
          <a:p>
            <a:r>
              <a:rPr lang="en-AU" dirty="0" smtClean="0"/>
              <a:t>There are fines up to $1.1 Million for repeat corporate offenders.</a:t>
            </a:r>
            <a:endParaRPr lang="en-A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1443841"/>
            <a:ext cx="7704856" cy="2585323"/>
          </a:xfrm>
          <a:prstGeom prst="rect">
            <a:avLst/>
          </a:prstGeom>
        </p:spPr>
        <p:txBody>
          <a:bodyPr wrap="square">
            <a:spAutoFit/>
          </a:bodyPr>
          <a:lstStyle/>
          <a:p>
            <a:r>
              <a:rPr lang="en-AU" b="1" dirty="0" smtClean="0"/>
              <a:t>VCAA 2008 Section C</a:t>
            </a:r>
          </a:p>
          <a:p>
            <a:r>
              <a:rPr lang="en-AU" b="1" dirty="0" smtClean="0"/>
              <a:t>Question 8</a:t>
            </a:r>
          </a:p>
          <a:p>
            <a:r>
              <a:rPr lang="en-AU" dirty="0" smtClean="0"/>
              <a:t>Part of Pattie’s agreement with Baron Software is to keep development costs to a minimum. When the programmers are discussing how best to store the client quotes on the mobile device, one programmer, Schroeder, argues that they must include encryption. Another programmer, Sally, disagrees as encryption will increase the overall development cost.</a:t>
            </a:r>
          </a:p>
          <a:p>
            <a:r>
              <a:rPr lang="en-AU" dirty="0" smtClean="0"/>
              <a:t>Discuss the ethical considerations from each point of view.</a:t>
            </a:r>
          </a:p>
          <a:p>
            <a:r>
              <a:rPr lang="en-AU" dirty="0" smtClean="0"/>
              <a:t>4 marks</a:t>
            </a:r>
            <a:endParaRPr lang="en-A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1443841"/>
            <a:ext cx="7704856" cy="2585323"/>
          </a:xfrm>
          <a:prstGeom prst="rect">
            <a:avLst/>
          </a:prstGeom>
        </p:spPr>
        <p:txBody>
          <a:bodyPr wrap="square">
            <a:spAutoFit/>
          </a:bodyPr>
          <a:lstStyle/>
          <a:p>
            <a:r>
              <a:rPr lang="en-AU" b="1" dirty="0" smtClean="0"/>
              <a:t>VCAA 2008 Section C</a:t>
            </a:r>
          </a:p>
          <a:p>
            <a:r>
              <a:rPr lang="en-AU" b="1" dirty="0" smtClean="0"/>
              <a:t>Question 8</a:t>
            </a:r>
          </a:p>
          <a:p>
            <a:r>
              <a:rPr lang="en-AU" dirty="0" smtClean="0"/>
              <a:t>Part of Pattie’s agreement with Baron Software is to keep development costs to a minimum. When the programmers are discussing how best to store the client quotes on the mobile device, one programmer, Schroeder, argues that they must include encryption. Another programmer, Sally, disagrees as encryption will increase the overall development cost.</a:t>
            </a:r>
          </a:p>
          <a:p>
            <a:r>
              <a:rPr lang="en-AU" dirty="0" smtClean="0"/>
              <a:t>Discuss the ethical considerations from each point of view.</a:t>
            </a:r>
          </a:p>
          <a:p>
            <a:r>
              <a:rPr lang="en-AU" dirty="0" smtClean="0"/>
              <a:t>4 marks</a:t>
            </a:r>
            <a:endParaRPr lang="en-AU" dirty="0"/>
          </a:p>
        </p:txBody>
      </p:sp>
      <p:pic>
        <p:nvPicPr>
          <p:cNvPr id="15362" name="Picture 2"/>
          <p:cNvPicPr>
            <a:picLocks noChangeAspect="1" noChangeArrowheads="1"/>
          </p:cNvPicPr>
          <p:nvPr/>
        </p:nvPicPr>
        <p:blipFill>
          <a:blip r:embed="rId3" cstate="print"/>
          <a:srcRect/>
          <a:stretch>
            <a:fillRect/>
          </a:stretch>
        </p:blipFill>
        <p:spPr bwMode="auto">
          <a:xfrm>
            <a:off x="1187624" y="4365104"/>
            <a:ext cx="6467475" cy="876300"/>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cstate="print"/>
          <a:srcRect/>
          <a:stretch>
            <a:fillRect/>
          </a:stretch>
        </p:blipFill>
        <p:spPr bwMode="auto">
          <a:xfrm>
            <a:off x="0" y="836712"/>
            <a:ext cx="8781563" cy="1749350"/>
          </a:xfrm>
          <a:prstGeom prst="rect">
            <a:avLst/>
          </a:prstGeom>
          <a:noFill/>
          <a:ln w="9525">
            <a:noFill/>
            <a:miter lim="800000"/>
            <a:headEnd/>
            <a:tailEnd/>
          </a:ln>
        </p:spPr>
      </p:pic>
      <p:pic>
        <p:nvPicPr>
          <p:cNvPr id="16387" name="Picture 3"/>
          <p:cNvPicPr>
            <a:picLocks noChangeAspect="1" noChangeArrowheads="1"/>
          </p:cNvPicPr>
          <p:nvPr/>
        </p:nvPicPr>
        <p:blipFill>
          <a:blip r:embed="rId3" cstate="print"/>
          <a:srcRect/>
          <a:stretch>
            <a:fillRect/>
          </a:stretch>
        </p:blipFill>
        <p:spPr bwMode="auto">
          <a:xfrm>
            <a:off x="0" y="3140968"/>
            <a:ext cx="8748464" cy="1312270"/>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1443841"/>
            <a:ext cx="7704856" cy="2585323"/>
          </a:xfrm>
          <a:prstGeom prst="rect">
            <a:avLst/>
          </a:prstGeom>
        </p:spPr>
        <p:txBody>
          <a:bodyPr wrap="square">
            <a:spAutoFit/>
          </a:bodyPr>
          <a:lstStyle/>
          <a:p>
            <a:r>
              <a:rPr lang="en-AU" b="1" dirty="0" smtClean="0"/>
              <a:t>VCAA 2008 Section C</a:t>
            </a:r>
          </a:p>
          <a:p>
            <a:r>
              <a:rPr lang="en-AU" b="1" dirty="0" smtClean="0"/>
              <a:t>Question 8</a:t>
            </a:r>
          </a:p>
          <a:p>
            <a:r>
              <a:rPr lang="en-AU" dirty="0" smtClean="0"/>
              <a:t>Part of Pattie’s agreement with Baron Software is to keep development costs to a minimum. When the programmers are discussing how best to store the client quotes on the mobile device, one programmer, Schroeder, argues that they must include encryption. Another programmer, Sally, disagrees as encryption will increase the overall development cost.</a:t>
            </a:r>
          </a:p>
          <a:p>
            <a:r>
              <a:rPr lang="en-AU" dirty="0" smtClean="0"/>
              <a:t>Discuss the ethical considerations from each point of view.</a:t>
            </a:r>
          </a:p>
          <a:p>
            <a:r>
              <a:rPr lang="en-AU" dirty="0" smtClean="0"/>
              <a:t>4 marks</a:t>
            </a:r>
            <a:endParaRPr lang="en-A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2" cstate="print"/>
          <a:srcRect/>
          <a:stretch>
            <a:fillRect/>
          </a:stretch>
        </p:blipFill>
        <p:spPr bwMode="auto">
          <a:xfrm>
            <a:off x="0" y="836712"/>
            <a:ext cx="8627947" cy="1872208"/>
          </a:xfrm>
          <a:prstGeom prst="rect">
            <a:avLst/>
          </a:prstGeom>
          <a:noFill/>
          <a:ln w="9525">
            <a:noFill/>
            <a:miter lim="800000"/>
            <a:headEnd/>
            <a:tailEnd/>
          </a:ln>
        </p:spPr>
      </p:pic>
      <p:sp>
        <p:nvSpPr>
          <p:cNvPr id="3" name="TextBox 2"/>
          <p:cNvSpPr txBox="1"/>
          <p:nvPr/>
        </p:nvSpPr>
        <p:spPr>
          <a:xfrm>
            <a:off x="323528" y="404664"/>
            <a:ext cx="6336704" cy="369332"/>
          </a:xfrm>
          <a:prstGeom prst="rect">
            <a:avLst/>
          </a:prstGeom>
          <a:noFill/>
        </p:spPr>
        <p:txBody>
          <a:bodyPr wrap="square" rtlCol="0">
            <a:spAutoFit/>
          </a:bodyPr>
          <a:lstStyle/>
          <a:p>
            <a:r>
              <a:rPr lang="en-AU" dirty="0" smtClean="0"/>
              <a:t>VCAA Section B 2007</a:t>
            </a:r>
            <a:endParaRPr lang="en-AU" dirty="0"/>
          </a:p>
        </p:txBody>
      </p:sp>
      <p:pic>
        <p:nvPicPr>
          <p:cNvPr id="12291" name="Picture 3"/>
          <p:cNvPicPr>
            <a:picLocks noChangeAspect="1" noChangeArrowheads="1"/>
          </p:cNvPicPr>
          <p:nvPr/>
        </p:nvPicPr>
        <p:blipFill>
          <a:blip r:embed="rId3" cstate="print"/>
          <a:srcRect/>
          <a:stretch>
            <a:fillRect/>
          </a:stretch>
        </p:blipFill>
        <p:spPr bwMode="auto">
          <a:xfrm>
            <a:off x="323528" y="2780928"/>
            <a:ext cx="8363596" cy="1152128"/>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5" name="Picture 3"/>
          <p:cNvPicPr>
            <a:picLocks noChangeAspect="1" noChangeArrowheads="1"/>
          </p:cNvPicPr>
          <p:nvPr/>
        </p:nvPicPr>
        <p:blipFill>
          <a:blip r:embed="rId2" cstate="print"/>
          <a:srcRect/>
          <a:stretch>
            <a:fillRect/>
          </a:stretch>
        </p:blipFill>
        <p:spPr bwMode="auto">
          <a:xfrm>
            <a:off x="467544" y="1268760"/>
            <a:ext cx="8036093" cy="648072"/>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3105835"/>
            <a:ext cx="4572000" cy="1754326"/>
          </a:xfrm>
          <a:prstGeom prst="rect">
            <a:avLst/>
          </a:prstGeom>
        </p:spPr>
        <p:txBody>
          <a:bodyPr>
            <a:spAutoFit/>
          </a:bodyPr>
          <a:lstStyle/>
          <a:p>
            <a:r>
              <a:rPr lang="en-AU" b="1" dirty="0" smtClean="0">
                <a:hlinkClick r:id="rId2"/>
              </a:rPr>
              <a:t>DO THE CHECK YOUR LEARNING SECTION  ON  THIS ANZ TRAING SITE:</a:t>
            </a:r>
          </a:p>
          <a:p>
            <a:endParaRPr lang="en-AU" dirty="0" smtClean="0">
              <a:hlinkClick r:id="rId2"/>
            </a:endParaRPr>
          </a:p>
          <a:p>
            <a:r>
              <a:rPr lang="en-AU" dirty="0" smtClean="0">
                <a:hlinkClick r:id="rId2"/>
              </a:rPr>
              <a:t>http://anzetrain.com/courseware/olawlg/aicc/privacy/about/att_01.html</a:t>
            </a:r>
            <a:endParaRPr lang="en-AU" dirty="0" smtClean="0"/>
          </a:p>
          <a:p>
            <a:endParaRPr lang="en-A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References</a:t>
            </a:r>
            <a:endParaRPr lang="en-AU" dirty="0"/>
          </a:p>
        </p:txBody>
      </p:sp>
      <p:sp>
        <p:nvSpPr>
          <p:cNvPr id="3" name="Content Placeholder 2"/>
          <p:cNvSpPr>
            <a:spLocks noGrp="1"/>
          </p:cNvSpPr>
          <p:nvPr>
            <p:ph idx="1"/>
          </p:nvPr>
        </p:nvSpPr>
        <p:spPr/>
        <p:txBody>
          <a:bodyPr>
            <a:normAutofit lnSpcReduction="10000"/>
          </a:bodyPr>
          <a:lstStyle/>
          <a:p>
            <a:r>
              <a:rPr lang="en-AU" dirty="0" smtClean="0"/>
              <a:t>Australian Copyright Council (2005), </a:t>
            </a:r>
            <a:r>
              <a:rPr lang="en-AU" u="sng" dirty="0" smtClean="0"/>
              <a:t>Computer Software &amp; Copyright,</a:t>
            </a:r>
            <a:r>
              <a:rPr lang="en-AU" dirty="0" smtClean="0"/>
              <a:t> Information Sheet GD5Dv09, Australian Government.</a:t>
            </a:r>
          </a:p>
          <a:p>
            <a:r>
              <a:rPr lang="en-AU" dirty="0" smtClean="0"/>
              <a:t>Janson, A (2010) </a:t>
            </a:r>
            <a:r>
              <a:rPr lang="en-AU" u="sng" dirty="0" smtClean="0"/>
              <a:t>Software Development: Core Techniques and Principles </a:t>
            </a:r>
            <a:r>
              <a:rPr lang="en-AU" dirty="0" err="1" smtClean="0"/>
              <a:t>adrian</a:t>
            </a:r>
            <a:r>
              <a:rPr lang="en-AU" dirty="0" smtClean="0"/>
              <a:t> </a:t>
            </a:r>
            <a:r>
              <a:rPr lang="en-AU" dirty="0" err="1" smtClean="0"/>
              <a:t>janson</a:t>
            </a:r>
            <a:r>
              <a:rPr lang="en-AU" dirty="0" smtClean="0"/>
              <a:t> publishing, Melbourne. </a:t>
            </a:r>
          </a:p>
          <a:p>
            <a:r>
              <a:rPr lang="en-AU" dirty="0" smtClean="0"/>
              <a:t>OAIC (2011) </a:t>
            </a:r>
            <a:r>
              <a:rPr lang="en-AU" u="sng" dirty="0" smtClean="0"/>
              <a:t>IPPs - Plain English Summary</a:t>
            </a:r>
            <a:r>
              <a:rPr lang="en-AU" dirty="0" smtClean="0"/>
              <a:t>, </a:t>
            </a:r>
            <a:r>
              <a:rPr lang="en-AU" dirty="0" smtClean="0">
                <a:hlinkClick r:id="rId2"/>
              </a:rPr>
              <a:t>http://www.privacy.gov.au/materials/types/law/view/6892 viewed 1/8/11</a:t>
            </a:r>
            <a:endParaRPr lang="en-AU" dirty="0" smtClean="0"/>
          </a:p>
          <a:p>
            <a:pPr>
              <a:buNone/>
            </a:pPr>
            <a:endParaRPr lang="en-AU" dirty="0" smtClean="0"/>
          </a:p>
          <a:p>
            <a:endParaRPr lang="en-A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2" cstate="print"/>
          <a:srcRect/>
          <a:stretch>
            <a:fillRect/>
          </a:stretch>
        </p:blipFill>
        <p:spPr bwMode="auto">
          <a:xfrm>
            <a:off x="0" y="836712"/>
            <a:ext cx="8627947" cy="1872208"/>
          </a:xfrm>
          <a:prstGeom prst="rect">
            <a:avLst/>
          </a:prstGeom>
          <a:noFill/>
          <a:ln w="9525">
            <a:noFill/>
            <a:miter lim="800000"/>
            <a:headEnd/>
            <a:tailEnd/>
          </a:ln>
        </p:spPr>
      </p:pic>
      <p:sp>
        <p:nvSpPr>
          <p:cNvPr id="3" name="TextBox 2"/>
          <p:cNvSpPr txBox="1"/>
          <p:nvPr/>
        </p:nvSpPr>
        <p:spPr>
          <a:xfrm>
            <a:off x="323528" y="404664"/>
            <a:ext cx="6336704" cy="369332"/>
          </a:xfrm>
          <a:prstGeom prst="rect">
            <a:avLst/>
          </a:prstGeom>
          <a:noFill/>
        </p:spPr>
        <p:txBody>
          <a:bodyPr wrap="square" rtlCol="0">
            <a:spAutoFit/>
          </a:bodyPr>
          <a:lstStyle/>
          <a:p>
            <a:r>
              <a:rPr lang="en-AU" dirty="0" smtClean="0"/>
              <a:t>VCAA Section B 2007</a:t>
            </a:r>
            <a:endParaRPr lang="en-AU" dirty="0"/>
          </a:p>
        </p:txBody>
      </p:sp>
      <p:pic>
        <p:nvPicPr>
          <p:cNvPr id="12291" name="Picture 3"/>
          <p:cNvPicPr>
            <a:picLocks noChangeAspect="1" noChangeArrowheads="1"/>
          </p:cNvPicPr>
          <p:nvPr/>
        </p:nvPicPr>
        <p:blipFill>
          <a:blip r:embed="rId3" cstate="print"/>
          <a:srcRect/>
          <a:stretch>
            <a:fillRect/>
          </a:stretch>
        </p:blipFill>
        <p:spPr bwMode="auto">
          <a:xfrm>
            <a:off x="467544" y="2996952"/>
            <a:ext cx="8363596" cy="115212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1324744"/>
          </a:xfrm>
        </p:spPr>
        <p:txBody>
          <a:bodyPr/>
          <a:lstStyle/>
          <a:p>
            <a:r>
              <a:rPr lang="en-AU" dirty="0" smtClean="0"/>
              <a:t>So what are the legal obligations?</a:t>
            </a:r>
          </a:p>
          <a:p>
            <a:pPr>
              <a:buNone/>
            </a:pPr>
            <a:endParaRPr lang="en-AU" dirty="0" smtClean="0"/>
          </a:p>
          <a:p>
            <a:pPr>
              <a:buNone/>
            </a:pPr>
            <a:endParaRPr lang="en-AU" dirty="0"/>
          </a:p>
          <a:p>
            <a:pPr>
              <a:buNone/>
            </a:pPr>
            <a:endParaRPr lang="en-AU" dirty="0"/>
          </a:p>
        </p:txBody>
      </p:sp>
      <p:pic>
        <p:nvPicPr>
          <p:cNvPr id="1027" name="Picture 3"/>
          <p:cNvPicPr>
            <a:picLocks noChangeAspect="1" noChangeArrowheads="1"/>
          </p:cNvPicPr>
          <p:nvPr/>
        </p:nvPicPr>
        <p:blipFill>
          <a:blip r:embed="rId2" cstate="print"/>
          <a:srcRect/>
          <a:stretch>
            <a:fillRect/>
          </a:stretch>
        </p:blipFill>
        <p:spPr bwMode="auto">
          <a:xfrm>
            <a:off x="3371850" y="2476500"/>
            <a:ext cx="2400300" cy="190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These are the acts that you need to know the essence of. </a:t>
            </a:r>
            <a:endParaRPr lang="en-AU" dirty="0"/>
          </a:p>
        </p:txBody>
      </p:sp>
      <p:sp>
        <p:nvSpPr>
          <p:cNvPr id="3" name="Content Placeholder 2"/>
          <p:cNvSpPr>
            <a:spLocks noGrp="1"/>
          </p:cNvSpPr>
          <p:nvPr>
            <p:ph idx="1"/>
          </p:nvPr>
        </p:nvSpPr>
        <p:spPr>
          <a:xfrm>
            <a:off x="395536" y="1556792"/>
            <a:ext cx="6995120" cy="4525963"/>
          </a:xfrm>
        </p:spPr>
        <p:txBody>
          <a:bodyPr>
            <a:normAutofit fontScale="70000" lnSpcReduction="20000"/>
          </a:bodyPr>
          <a:lstStyle/>
          <a:p>
            <a:r>
              <a:rPr lang="en-AU" dirty="0" smtClean="0"/>
              <a:t>Copyright Act (1968)</a:t>
            </a:r>
          </a:p>
          <a:p>
            <a:pPr lvl="1"/>
            <a:r>
              <a:rPr lang="en-AU" dirty="0" smtClean="0"/>
              <a:t>	Who owns software code?</a:t>
            </a:r>
          </a:p>
          <a:p>
            <a:r>
              <a:rPr lang="en-AU" dirty="0" smtClean="0"/>
              <a:t>Privacy Act (1988) and Information Privacy Act (2000)</a:t>
            </a:r>
          </a:p>
          <a:p>
            <a:pPr lvl="1"/>
            <a:r>
              <a:rPr lang="en-AU" dirty="0" smtClean="0"/>
              <a:t>	The care you need to take with peoples data.</a:t>
            </a:r>
          </a:p>
          <a:p>
            <a:r>
              <a:rPr lang="en-AU" dirty="0" smtClean="0"/>
              <a:t>Health Records Act (2001)</a:t>
            </a:r>
          </a:p>
          <a:p>
            <a:pPr lvl="1"/>
            <a:r>
              <a:rPr lang="en-AU" dirty="0" smtClean="0"/>
              <a:t>Similar to privacy but involving your medical history and data.</a:t>
            </a:r>
          </a:p>
          <a:p>
            <a:r>
              <a:rPr lang="en-AU" dirty="0" smtClean="0"/>
              <a:t>Charter of Human Rights and Responsibilities Act (2006)</a:t>
            </a:r>
          </a:p>
          <a:p>
            <a:pPr lvl="1"/>
            <a:r>
              <a:rPr lang="en-AU" dirty="0" smtClean="0"/>
              <a:t>Basic rights Victorian’s have. (Privacy, free speech, religion, no slavery)</a:t>
            </a:r>
          </a:p>
          <a:p>
            <a:r>
              <a:rPr lang="en-AU" dirty="0" smtClean="0"/>
              <a:t>Spam Act (2003)</a:t>
            </a:r>
          </a:p>
          <a:p>
            <a:pPr lvl="1"/>
            <a:r>
              <a:rPr lang="en-AU" dirty="0" smtClean="0"/>
              <a:t>No spam allowed.</a:t>
            </a:r>
          </a:p>
          <a:p>
            <a:pPr lvl="2">
              <a:buNone/>
            </a:pPr>
            <a:endParaRPr lang="en-AU"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Privacy Act 1988</a:t>
            </a:r>
            <a:br>
              <a:rPr lang="en-AU" dirty="0" smtClean="0"/>
            </a:br>
            <a:r>
              <a:rPr lang="en-AU" dirty="0" smtClean="0"/>
              <a:t>and the Information Privacy Act 2000</a:t>
            </a:r>
            <a:endParaRPr lang="en-AU" dirty="0"/>
          </a:p>
        </p:txBody>
      </p:sp>
      <p:sp>
        <p:nvSpPr>
          <p:cNvPr id="3" name="Content Placeholder 2"/>
          <p:cNvSpPr>
            <a:spLocks noGrp="1"/>
          </p:cNvSpPr>
          <p:nvPr>
            <p:ph idx="1"/>
          </p:nvPr>
        </p:nvSpPr>
        <p:spPr/>
        <p:txBody>
          <a:bodyPr>
            <a:normAutofit/>
          </a:bodyPr>
          <a:lstStyle/>
          <a:p>
            <a:r>
              <a:rPr lang="en-AU" dirty="0" smtClean="0"/>
              <a:t>Australian laws that state how organisations deal with personal data.</a:t>
            </a:r>
          </a:p>
          <a:p>
            <a:endParaRPr lang="en-AU" dirty="0" smtClean="0"/>
          </a:p>
        </p:txBody>
      </p:sp>
      <p:pic>
        <p:nvPicPr>
          <p:cNvPr id="1027" name="Picture 3"/>
          <p:cNvPicPr>
            <a:picLocks noChangeAspect="1" noChangeArrowheads="1"/>
          </p:cNvPicPr>
          <p:nvPr/>
        </p:nvPicPr>
        <p:blipFill>
          <a:blip r:embed="rId2" cstate="print"/>
          <a:srcRect/>
          <a:stretch>
            <a:fillRect/>
          </a:stretch>
        </p:blipFill>
        <p:spPr bwMode="auto">
          <a:xfrm>
            <a:off x="1763688" y="2636912"/>
            <a:ext cx="5184576" cy="389419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AU" dirty="0" smtClean="0"/>
              <a:t>There is now a government department called the “Office of the Australian Information Commissioner” who deals with the issues of information collection, storage, distribution and privacy.</a:t>
            </a:r>
          </a:p>
          <a:p>
            <a:r>
              <a:rPr lang="en-AU" dirty="0" smtClean="0"/>
              <a:t>The laws are based around Information Privacy Principles.</a:t>
            </a:r>
          </a:p>
          <a:p>
            <a:pPr>
              <a:buNone/>
            </a:pPr>
            <a:endParaRPr lang="en-AU" dirty="0"/>
          </a:p>
        </p:txBody>
      </p:sp>
      <p:sp>
        <p:nvSpPr>
          <p:cNvPr id="5" name="Title 1"/>
          <p:cNvSpPr>
            <a:spLocks noGrp="1"/>
          </p:cNvSpPr>
          <p:nvPr>
            <p:ph type="title"/>
          </p:nvPr>
        </p:nvSpPr>
        <p:spPr/>
        <p:txBody>
          <a:bodyPr>
            <a:normAutofit fontScale="90000"/>
          </a:bodyPr>
          <a:lstStyle/>
          <a:p>
            <a:r>
              <a:rPr lang="en-AU" dirty="0" smtClean="0"/>
              <a:t>Privacy Act 1988</a:t>
            </a:r>
            <a:br>
              <a:rPr lang="en-AU" dirty="0" smtClean="0"/>
            </a:br>
            <a:r>
              <a:rPr lang="en-AU" dirty="0" smtClean="0"/>
              <a:t>and the Information Privacy Act 2000</a:t>
            </a:r>
            <a:endParaRPr lang="en-A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Information Privacy Principles (IPP)</a:t>
            </a:r>
            <a:endParaRPr lang="en-AU" dirty="0"/>
          </a:p>
        </p:txBody>
      </p:sp>
      <p:sp>
        <p:nvSpPr>
          <p:cNvPr id="3" name="Content Placeholder 2"/>
          <p:cNvSpPr>
            <a:spLocks noGrp="1"/>
          </p:cNvSpPr>
          <p:nvPr>
            <p:ph idx="1"/>
          </p:nvPr>
        </p:nvSpPr>
        <p:spPr/>
        <p:txBody>
          <a:bodyPr/>
          <a:lstStyle/>
          <a:p>
            <a:r>
              <a:rPr lang="en-AU" b="1" dirty="0" smtClean="0"/>
              <a:t>IPP 1: manner and purpose of collection</a:t>
            </a:r>
          </a:p>
          <a:p>
            <a:r>
              <a:rPr lang="en-AU" dirty="0" smtClean="0"/>
              <a:t>The information must be necessary for the agency's work, and collected fairly and lawfully. </a:t>
            </a:r>
          </a:p>
          <a:p>
            <a:endParaRPr lang="en-AU" dirty="0"/>
          </a:p>
        </p:txBody>
      </p:sp>
      <p:pic>
        <p:nvPicPr>
          <p:cNvPr id="3074" name="Picture 2"/>
          <p:cNvPicPr>
            <a:picLocks noChangeAspect="1" noChangeArrowheads="1"/>
          </p:cNvPicPr>
          <p:nvPr/>
        </p:nvPicPr>
        <p:blipFill>
          <a:blip r:embed="rId3" cstate="print"/>
          <a:srcRect/>
          <a:stretch>
            <a:fillRect/>
          </a:stretch>
        </p:blipFill>
        <p:spPr bwMode="auto">
          <a:xfrm>
            <a:off x="2699792" y="3356991"/>
            <a:ext cx="4104456" cy="302632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404</TotalTime>
  <Words>1969</Words>
  <Application>Microsoft Office PowerPoint</Application>
  <PresentationFormat>On-screen Show (4:3)</PresentationFormat>
  <Paragraphs>139</Paragraphs>
  <Slides>35</Slides>
  <Notes>6</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Legal Obligations of Programmers</vt:lpstr>
      <vt:lpstr>Legal Obligations of Programmers</vt:lpstr>
      <vt:lpstr>Slide 3</vt:lpstr>
      <vt:lpstr>Slide 4</vt:lpstr>
      <vt:lpstr>Slide 5</vt:lpstr>
      <vt:lpstr>These are the acts that you need to know the essence of. </vt:lpstr>
      <vt:lpstr>Privacy Act 1988 and the Information Privacy Act 2000</vt:lpstr>
      <vt:lpstr>Privacy Act 1988 and the Information Privacy Act 2000</vt:lpstr>
      <vt:lpstr>Information Privacy Principles (IPP)</vt:lpstr>
      <vt:lpstr>Information Privacy Principles (IPP)</vt:lpstr>
      <vt:lpstr>Information Privacy Principles (IPP)</vt:lpstr>
      <vt:lpstr>Information Privacy Principles (IPP)</vt:lpstr>
      <vt:lpstr>Information Privacy Principles (IPP)</vt:lpstr>
      <vt:lpstr>Information Privacy Principles (IPP)</vt:lpstr>
      <vt:lpstr>Did Lance agree to this use of his personal information? (Probably)</vt:lpstr>
      <vt:lpstr>Information Privacy Principles (IPP)</vt:lpstr>
      <vt:lpstr>Can you remember IPPs?</vt:lpstr>
      <vt:lpstr>Copyright Act (1968)</vt:lpstr>
      <vt:lpstr>What can I do If I own the Copyright?</vt:lpstr>
      <vt:lpstr>If you don’t hold the copyright?</vt:lpstr>
      <vt:lpstr>What you can do without ownership.</vt:lpstr>
      <vt:lpstr>A bit more about ownership</vt:lpstr>
      <vt:lpstr>Some Cases:</vt:lpstr>
      <vt:lpstr>Health Records Act (2001)</vt:lpstr>
      <vt:lpstr>Victorian Charter of Human Rights and Responsibilities Act (2006)</vt:lpstr>
      <vt:lpstr>Victorian Charter of Human Rights and Responsibilities Act (2006)</vt:lpstr>
      <vt:lpstr>Spam Act 2003</vt:lpstr>
      <vt:lpstr>Spam Act 2003</vt:lpstr>
      <vt:lpstr>Slide 29</vt:lpstr>
      <vt:lpstr>Slide 30</vt:lpstr>
      <vt:lpstr>Slide 31</vt:lpstr>
      <vt:lpstr>Slide 32</vt:lpstr>
      <vt:lpstr>Slide 33</vt:lpstr>
      <vt:lpstr>Slide 34</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Obligations of Programmers</dc:title>
  <dc:creator>HM</dc:creator>
  <cp:lastModifiedBy>HM</cp:lastModifiedBy>
  <cp:revision>17</cp:revision>
  <dcterms:created xsi:type="dcterms:W3CDTF">2011-07-25T11:21:49Z</dcterms:created>
  <dcterms:modified xsi:type="dcterms:W3CDTF">2011-08-07T07:04:55Z</dcterms:modified>
</cp:coreProperties>
</file>